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179012345679014E-2"/>
          <c:y val="9.3366207368465015E-2"/>
          <c:w val="0.88734567901234573"/>
          <c:h val="0.858164107837381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0000FF"/>
              </a:solidFill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0B-4430-A9DB-B879DA785C5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0B-4430-A9DB-B879DA785C5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i="0" dirty="0" smtClean="0">
                        <a:latin typeface="Times New Roman" pitchFamily="18" charset="0"/>
                        <a:cs typeface="Times New Roman" pitchFamily="18" charset="0"/>
                      </a:rPr>
                      <a:t>85</a:t>
                    </a:r>
                    <a:r>
                      <a:rPr lang="en-US" sz="24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0B-4430-A9DB-B879DA785C5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i="0" dirty="0" smtClean="0">
                        <a:latin typeface="Times New Roman" pitchFamily="18" charset="0"/>
                        <a:cs typeface="Times New Roman" pitchFamily="18" charset="0"/>
                      </a:rPr>
                      <a:t>15</a:t>
                    </a:r>
                    <a:r>
                      <a:rPr lang="en-US" sz="24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0B-4430-A9DB-B879DA785C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dirty="0"/>
                      <a:t>2%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0B-4430-A9DB-B879DA785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задействованные школы</c:v>
                </c:pt>
                <c:pt idx="1">
                  <c:v>Задействованные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0B-4430-A9DB-B879DA785C57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732793817439486"/>
          <c:y val="6.9354742846991876E-2"/>
          <c:w val="0.2941535433070866"/>
          <c:h val="0.25518723860535314"/>
        </c:manualLayout>
      </c:layout>
      <c:overlay val="1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5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4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61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4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23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7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1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6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2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8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6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1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24CE-18CC-4975-A695-F24DF04A7B17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27B9BA-0AC1-4C10-9A5E-6A2E53B0C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2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itgma.ru/vosp/sodruzhestvo/volonterskie-dvizheniya/novosti/57-akademiya/8759-vklad-obuchayushchikhsya-chgma-v-period" TargetMode="External"/><Relationship Id="rId2" Type="http://schemas.openxmlformats.org/officeDocument/2006/relationships/hyperlink" Target="https://dobro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hitgma.ru/vosp/samoupr/struktu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5" y="0"/>
            <a:ext cx="2829365" cy="223519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981" y="4458302"/>
            <a:ext cx="8890967" cy="1646302"/>
          </a:xfrm>
        </p:spPr>
        <p:txBody>
          <a:bodyPr/>
          <a:lstStyle/>
          <a:p>
            <a:pPr algn="ctr"/>
            <a:r>
              <a:rPr lang="ru-RU" dirty="0" smtClean="0"/>
              <a:t>Отчёт волонтёрского движения ЧГМА</a:t>
            </a:r>
            <a:br>
              <a:rPr lang="ru-RU" dirty="0" smtClean="0"/>
            </a:br>
            <a:r>
              <a:rPr lang="ru-RU" dirty="0" smtClean="0"/>
              <a:t>«Ты не один» 2019-2020 учебный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3124" y="4050832"/>
            <a:ext cx="7766936" cy="10968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7257"/>
            <a:ext cx="10658323" cy="458651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 конец 2019-2020 </a:t>
            </a:r>
            <a:r>
              <a:rPr lang="ru-RU" sz="6000" dirty="0" err="1" smtClean="0"/>
              <a:t>уч.г</a:t>
            </a:r>
            <a:r>
              <a:rPr lang="ru-RU" sz="6000" dirty="0" smtClean="0"/>
              <a:t>. </a:t>
            </a:r>
            <a:br>
              <a:rPr lang="ru-RU" sz="6000" dirty="0" smtClean="0"/>
            </a:br>
            <a:r>
              <a:rPr lang="ru-RU" sz="6000" dirty="0" smtClean="0"/>
              <a:t>в составе волонтёрского движения «Ты не один» </a:t>
            </a:r>
            <a:br>
              <a:rPr lang="ru-RU" sz="6000" dirty="0" smtClean="0"/>
            </a:br>
            <a:r>
              <a:rPr lang="ru-RU" sz="6000" dirty="0" smtClean="0"/>
              <a:t>17 волонтёрских отрядов, это более 600 человек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9405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46" y="667657"/>
            <a:ext cx="11137295" cy="667657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мероприятия года: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133600"/>
            <a:ext cx="11538855" cy="624114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«День Матери», «Международный женский день», «День улыбки», «Новый год», «День города», «День народного единства», «День всех влюблённых», «75-летие блокады Ленинграда», #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ВамЛюбимые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«Свет победы-огни славы», 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сна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Спортивные: благотворительный фитнес- вечер «От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к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сердцу»,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Забег «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Самопривосхождение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классы, Ярмарка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профессий,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пациента,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«Дай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пятёру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волонтеру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»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и конкурсы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Участие в межрегиональных и всероссийских мероприятиях МООО «РСО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вместе»</a:t>
            </a:r>
          </a:p>
        </p:txBody>
      </p:sp>
    </p:spTree>
    <p:extLst>
      <p:ext uri="{BB962C8B-B14F-4D97-AF65-F5344CB8AC3E}">
        <p14:creationId xmlns:p14="http://schemas.microsoft.com/office/powerpoint/2010/main" val="125185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Основные мероприятия года: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419" y="1509487"/>
            <a:ext cx="10847009" cy="4836676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Акции: «День борьбы с бешенством», «День Сердца», Всемирный день здоровья полости, Международный день недоношенного ребенка, Проведение акции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онконастороженности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стоматологических заболеваний, Всемирный день борьбы с инсультом, День борьбы с сахарным диабетом, «Оберегая сердца», Акция СТОП ВИЧ/СПИД, «Международный день отказа от курения», «Сообщи, где торгуют смертью» 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акции «День Матери», «Международный женский день», «День улыбки», «Новый год», «День города», «День народного единства», «День всех влюблённых», «75-летие блокады Ленинграда», #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ВамЛюбимые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«Свет победы-огни славы», «Всемирный день сна»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Спортивные: благотворительный фитнес- вечер «От сердца к сердцу», Забег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Самопривосхождение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классы, Ярмарка профессий, Школа пациента,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«Дай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пятёру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волонтеру»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и конкурсы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Участие в межрегиональных и всероссийских мероприятиях МООО «РСО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8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9" y="260647"/>
            <a:ext cx="9844899" cy="1771353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Процентное соотношение задействованных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 города 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края, в которых читались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лекции и занятия по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74261"/>
              </p:ext>
            </p:extLst>
          </p:nvPr>
        </p:nvGraphicFramePr>
        <p:xfrm>
          <a:off x="-1565019" y="2032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Admin\Desktop\logotip_poligraf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6430" y="5786430"/>
            <a:ext cx="1071570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07542" y="3803353"/>
            <a:ext cx="70201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Всего прочитано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 тема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школьников за 2019-20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648 человек.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Возрастная когорта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1-11 классов.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4932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71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Форумы и съезды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4971"/>
            <a:ext cx="11108266" cy="5363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- Форум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«Чита – город молодых»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 волонтеров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добровольчества»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Зимний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 Ассоциации Молодых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Стоматологов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Съезд международной ассоциации студентов-стоматологов 2020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IADS)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Боснии 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Герцеговине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Фестиваль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«Наука 0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Международный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добровольцев в Сочи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Слёт волонтёров г. Чита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52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302419" y="414337"/>
            <a:ext cx="8539163" cy="3552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419" y="1936977"/>
            <a:ext cx="823198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«Читинская государственная медицинская академия» Минздрава России прошли регистрацию на сайте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Добро.ру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ЧГМА активно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 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направлениям: приём и обработка заявок и сбор, доставка необходимых продуктов, лекарств, вещей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этим волонтёры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ЧГМА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учреждениях Читы и помогают не только столице, но и в районах Забайкальского края.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48609" cy="1132114"/>
          </a:xfrm>
        </p:spPr>
        <p:txBody>
          <a:bodyPr/>
          <a:lstStyle/>
          <a:p>
            <a:r>
              <a:rPr lang="ru-RU" dirty="0">
                <a:hlinkClick r:id="rId3"/>
              </a:rPr>
              <a:t>Вклад </a:t>
            </a:r>
            <a:r>
              <a:rPr lang="ru-RU" dirty="0" smtClean="0">
                <a:hlinkClick r:id="rId3"/>
              </a:rPr>
              <a:t>волонтёров </a:t>
            </a:r>
            <a:r>
              <a:rPr lang="ru-RU" dirty="0">
                <a:hlinkClick r:id="rId3"/>
              </a:rPr>
              <a:t>ЧГМА в борьбу с COVID-19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26" y="3597626"/>
            <a:ext cx="3260374" cy="32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Волонтёрское движение </a:t>
            </a:r>
            <a:r>
              <a:rPr lang="ru-RU" dirty="0"/>
              <a:t>ЧГМА</a:t>
            </a:r>
            <a:br>
              <a:rPr lang="ru-RU" dirty="0"/>
            </a:br>
            <a:r>
              <a:rPr lang="ru-RU" dirty="0"/>
              <a:t>«Ты не один»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Молодёжное волонтёрское движение «Ты не один!» существует в Читинской государственной медицинской академии с 2003 года.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На сегодняшний день волонтёрское движение "Ты не один!", включая в себя все волонтёрские отряды вуза, представляет собой социальный сектор </a:t>
            </a:r>
            <a:r>
              <a:rPr lang="ru-RU" sz="2000" dirty="0">
                <a:hlinkClick r:id="rId2"/>
              </a:rPr>
              <a:t>Совета обучающихся ЧГМА</a:t>
            </a:r>
            <a:r>
              <a:rPr lang="ru-RU" sz="2000" dirty="0"/>
              <a:t>. 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Целью движения </a:t>
            </a:r>
            <a:r>
              <a:rPr lang="ru-RU" sz="2000" dirty="0"/>
              <a:t>является развитие и социальная самореализация обучающихся академии путем ознакомления с различными видами социальной активности. Волонтёры академии добровольно оказывают помощь тем, кто в ней </a:t>
            </a:r>
            <a:r>
              <a:rPr lang="ru-RU" sz="2000" dirty="0" smtClean="0"/>
              <a:t>нуждается.</a:t>
            </a:r>
          </a:p>
          <a:p>
            <a:pPr marL="0" indent="0">
              <a:buNone/>
            </a:pPr>
            <a:r>
              <a:rPr lang="ru-RU" sz="2000" dirty="0" smtClean="0"/>
              <a:t>На конец 2018-2019 учебного года в движении зарегистрировано 14 волонтёрских отрядов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5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25677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Начало 2019-2020 учебного года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" y="4202022"/>
            <a:ext cx="2213429" cy="22134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30" y="-130170"/>
            <a:ext cx="1863317" cy="2142814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42" y="1688964"/>
            <a:ext cx="2551861" cy="232151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" y="94517"/>
            <a:ext cx="2036816" cy="203681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56" y="4116749"/>
            <a:ext cx="2517007" cy="23839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25" y="3914104"/>
            <a:ext cx="3536818" cy="3204499"/>
          </a:xfrm>
          <a:prstGeom prst="rect">
            <a:avLst/>
          </a:prstGeom>
          <a:effectLst>
            <a:softEdge rad="4572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" y="2060862"/>
            <a:ext cx="2815855" cy="1909253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35" y="4389570"/>
            <a:ext cx="2224302" cy="225356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86" y="3226157"/>
            <a:ext cx="2030836" cy="20476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09" y="69263"/>
            <a:ext cx="2006271" cy="233259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27" y="1730030"/>
            <a:ext cx="1808696" cy="1058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82" y="2097815"/>
            <a:ext cx="3416587" cy="1889981"/>
          </a:xfrm>
          <a:prstGeom prst="rect">
            <a:avLst/>
          </a:prstGeom>
          <a:effectLst>
            <a:softEdge rad="4572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60" y="1848828"/>
            <a:ext cx="2414669" cy="241466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7235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3" y="1059542"/>
            <a:ext cx="11369523" cy="5522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000" dirty="0" smtClean="0"/>
              <a:t>пропаганда </a:t>
            </a:r>
            <a:r>
              <a:rPr lang="ru-RU" sz="2000" dirty="0"/>
              <a:t>здорового образа </a:t>
            </a:r>
            <a:r>
              <a:rPr lang="ru-RU" sz="2000" dirty="0" smtClean="0"/>
              <a:t>жизни</a:t>
            </a:r>
            <a:r>
              <a:rPr lang="ru-RU" sz="2000" dirty="0"/>
              <a:t>;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помощь </a:t>
            </a:r>
            <a:r>
              <a:rPr lang="ru-RU" sz="2000" dirty="0"/>
              <a:t>людям, оказавшимся в трудной жизненной </a:t>
            </a:r>
            <a:r>
              <a:rPr lang="ru-RU" sz="2000" dirty="0" smtClean="0"/>
              <a:t>ситуации; 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организация и проведение различных акций;</a:t>
            </a:r>
          </a:p>
          <a:p>
            <a:pPr>
              <a:buFontTx/>
              <a:buChar char="-"/>
            </a:pPr>
            <a:r>
              <a:rPr lang="ru-RU" sz="2000" dirty="0" smtClean="0"/>
              <a:t>просветительская работа </a:t>
            </a:r>
            <a:r>
              <a:rPr lang="ru-RU" sz="2000" dirty="0"/>
              <a:t>со </a:t>
            </a:r>
            <a:r>
              <a:rPr lang="ru-RU" sz="2000" dirty="0" smtClean="0"/>
              <a:t>школьниками;</a:t>
            </a:r>
          </a:p>
          <a:p>
            <a:pPr>
              <a:buFontTx/>
              <a:buChar char="-"/>
            </a:pPr>
            <a:r>
              <a:rPr lang="ru-RU" sz="2000" dirty="0" smtClean="0"/>
              <a:t>профилактическая деятельность (организация различных акций, игр, лекций </a:t>
            </a:r>
            <a:r>
              <a:rPr lang="ru-RU" sz="2000" dirty="0"/>
              <a:t>и </a:t>
            </a:r>
            <a:r>
              <a:rPr lang="ru-RU" sz="2000" dirty="0" smtClean="0"/>
              <a:t>инфо-палаток);</a:t>
            </a:r>
          </a:p>
          <a:p>
            <a:pPr>
              <a:buFontTx/>
              <a:buChar char="-"/>
            </a:pPr>
            <a:r>
              <a:rPr lang="ru-RU" sz="2000" dirty="0" smtClean="0"/>
              <a:t>работа в детских домах и детских медицинских учреждениях (организация и проведение праздников, игр, профилактических </a:t>
            </a:r>
            <a:r>
              <a:rPr lang="ru-RU" sz="2000" dirty="0" err="1" smtClean="0"/>
              <a:t>здоровьесберегающих</a:t>
            </a:r>
            <a:r>
              <a:rPr lang="ru-RU" sz="2000" dirty="0" smtClean="0"/>
              <a:t> мероприятий);</a:t>
            </a:r>
          </a:p>
          <a:p>
            <a:pPr>
              <a:buFontTx/>
              <a:buChar char="-"/>
            </a:pPr>
            <a:r>
              <a:rPr lang="ru-RU" sz="2000" dirty="0" smtClean="0"/>
              <a:t>религиозно-просветительная деятельность;</a:t>
            </a:r>
          </a:p>
          <a:p>
            <a:pPr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омощь в православных и буддийских храмах;</a:t>
            </a:r>
          </a:p>
          <a:p>
            <a:pPr>
              <a:buFontTx/>
              <a:buChar char="-"/>
            </a:pPr>
            <a:r>
              <a:rPr lang="ru-RU" sz="2000" dirty="0" smtClean="0"/>
              <a:t>проведение экологических десантов;</a:t>
            </a:r>
          </a:p>
          <a:p>
            <a:pPr>
              <a:buFontTx/>
              <a:buChar char="-"/>
            </a:pPr>
            <a:r>
              <a:rPr lang="ru-RU" sz="2000" dirty="0" smtClean="0"/>
              <a:t>работа с недоношенными детьми (</a:t>
            </a:r>
            <a:r>
              <a:rPr lang="ru-RU" sz="2000" dirty="0"/>
              <a:t>б</a:t>
            </a:r>
            <a:r>
              <a:rPr lang="ru-RU" sz="2000" dirty="0" smtClean="0"/>
              <a:t>лаготворительное рукоделие, </a:t>
            </a:r>
            <a:r>
              <a:rPr lang="ru-RU" sz="2000" dirty="0"/>
              <a:t>о</a:t>
            </a:r>
            <a:r>
              <a:rPr lang="ru-RU" sz="2000" dirty="0" smtClean="0"/>
              <a:t>казание </a:t>
            </a:r>
            <a:r>
              <a:rPr lang="ru-RU" sz="2000" dirty="0"/>
              <a:t>психологической поддержки семьям</a:t>
            </a:r>
            <a:r>
              <a:rPr lang="ru-RU" sz="2000" dirty="0" smtClean="0"/>
              <a:t>) и многое другое.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2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0" y="256681"/>
            <a:ext cx="9263007" cy="13208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отряды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30" y="3635829"/>
            <a:ext cx="3646527" cy="2710149"/>
          </a:xfrm>
          <a:prstGeom prst="rect">
            <a:avLst/>
          </a:prstGeom>
          <a:effectLst>
            <a:glow rad="1206500">
              <a:schemeClr val="accent1">
                <a:alpha val="63000"/>
              </a:schemeClr>
            </a:glow>
            <a:softEdge rad="1778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89" y="3491381"/>
            <a:ext cx="2938750" cy="2938750"/>
          </a:xfrm>
          <a:prstGeom prst="rect">
            <a:avLst/>
          </a:prstGeom>
          <a:effectLst>
            <a:glow rad="1130300">
              <a:schemeClr val="accent1">
                <a:alpha val="58000"/>
              </a:schemeClr>
            </a:glow>
            <a:softEdge rad="1778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59" y="1465366"/>
            <a:ext cx="3084286" cy="3084286"/>
          </a:xfrm>
          <a:prstGeom prst="rect">
            <a:avLst/>
          </a:prstGeom>
          <a:effectLst>
            <a:glow rad="876300">
              <a:schemeClr val="accent1">
                <a:alpha val="52000"/>
              </a:schemeClr>
            </a:glow>
            <a:softEdge rad="241300"/>
          </a:effectLst>
        </p:spPr>
      </p:pic>
      <p:sp>
        <p:nvSpPr>
          <p:cNvPr id="9" name="TextBox 8"/>
          <p:cNvSpPr txBox="1"/>
          <p:nvPr/>
        </p:nvSpPr>
        <p:spPr>
          <a:xfrm>
            <a:off x="741317" y="3418613"/>
            <a:ext cx="230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548" y="6190491"/>
            <a:ext cx="282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хирургии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0794" y="6212055"/>
            <a:ext cx="2729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Связующая нить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3301" y="4437536"/>
            <a:ext cx="2829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Молодёжка ОНФ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4" y="360295"/>
            <a:ext cx="2936796" cy="2907801"/>
          </a:xfrm>
          <a:effectLst>
            <a:glow rad="825500">
              <a:schemeClr val="accent1">
                <a:alpha val="66000"/>
              </a:schemeClr>
            </a:glow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3113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новых отрядов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природой»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-экологическое воспитание молодёжи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эко-десантов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акций по продвижению концепции раздельного сбора мусора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молодёжью о понятии "эко-образ жизни"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тематических занятий по результатам научных работ,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касаемых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экологии и заболеваний, связанных с ними.</a:t>
            </a:r>
          </a:p>
        </p:txBody>
      </p:sp>
    </p:spTree>
    <p:extLst>
      <p:ext uri="{BB962C8B-B14F-4D97-AF65-F5344CB8AC3E}">
        <p14:creationId xmlns:p14="http://schemas.microsoft.com/office/powerpoint/2010/main" val="4518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363" y="159657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«Сердце хирургии»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820057"/>
            <a:ext cx="11393715" cy="57113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Санпросвет работа в средних образовательных учреждениях (школы, гимназии, лицеи) по вопросам острой хирургической патологии, основам применения кровоостанавливающих жгутов и основам десмургии.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со студентами ЧГМА по хирургическим специальностям.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работе школ по хирургической патологии на базе поликлиник и больниц г. Читы.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мастер- классов по устройству операционной, организации работы операционной,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ассистированию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студентов на производственную практику по профилю Хирургия.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ознакомительных мастер-классов по специальностям сердечно-сосудистая хирургия,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микронейрохирургия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общая хирургия,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эндовидеохирургия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урология, травматология,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колопроктология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Обучение студентов базовым хирургическим навыкам и специализированным экспериментальным навыкам.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Участие во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региональных и специализированных олимпиадах.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Помощь в организации мероприятий Забайкальского общества хирургов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0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Молодёжка ОНФ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222895" cy="38807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• пропаганда здорового образа жизни среди молодёжи города и края;</a:t>
            </a:r>
            <a:br>
              <a:rPr lang="ru-RU" sz="3200" dirty="0"/>
            </a:br>
            <a:r>
              <a:rPr lang="ru-RU" sz="3200" dirty="0"/>
              <a:t>• работа с различными категориями населения;</a:t>
            </a:r>
            <a:br>
              <a:rPr lang="ru-RU" sz="3200" dirty="0"/>
            </a:br>
            <a:r>
              <a:rPr lang="ru-RU" sz="3200" dirty="0"/>
              <a:t>• организация и проведение молодёжных мероприятий и акций;</a:t>
            </a:r>
            <a:br>
              <a:rPr lang="ru-RU" sz="3200" dirty="0"/>
            </a:br>
            <a:r>
              <a:rPr lang="ru-RU" sz="3200" dirty="0"/>
              <a:t>• содействие профессиональному развитию участников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407267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62" y="261257"/>
            <a:ext cx="8596668" cy="1320800"/>
          </a:xfrm>
        </p:spPr>
        <p:txBody>
          <a:bodyPr/>
          <a:lstStyle/>
          <a:p>
            <a:r>
              <a:rPr lang="ru-RU" dirty="0" smtClean="0"/>
              <a:t>«Связующая нить»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162" y="921657"/>
            <a:ext cx="10658324" cy="5537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• привлечение школьников разных регионов страны посредством социальных сетей, СМИ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консультация абитуриентов во время приемной кампании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разработка материалов для абитуриентов, для дальнейшего размещения в официальных социальных сетях ЧГМА, совместно с информационным сектором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организация олимпиад для школьников на базе ЧГМА: предметные олимпиады, Будущее Сибири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участие в ежегодной Выставке для Абитуриентов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организация Дня открытых дверей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проведение экскурсий в музеях академии</a:t>
            </a:r>
            <a:r>
              <a:rPr lang="ru-RU" sz="2800" dirty="0" smtClean="0"/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разработка и проведение тренингов в школах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2555261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690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Mangal</vt:lpstr>
      <vt:lpstr>Microsoft JhengHei Light</vt:lpstr>
      <vt:lpstr>Times New Roman</vt:lpstr>
      <vt:lpstr>Trebuchet MS</vt:lpstr>
      <vt:lpstr>Wingdings 3</vt:lpstr>
      <vt:lpstr>Аспект</vt:lpstr>
      <vt:lpstr>Отчёт волонтёрского движения ЧГМА «Ты не один» 2019-2020 учебный год</vt:lpstr>
      <vt:lpstr>Волонтёрское движение ЧГМА «Ты не один»</vt:lpstr>
      <vt:lpstr>Начало 2019-2020 учебного года </vt:lpstr>
      <vt:lpstr>Направления деятельности</vt:lpstr>
      <vt:lpstr>Новые отряды  </vt:lpstr>
      <vt:lpstr>Направления новых отрядов</vt:lpstr>
      <vt:lpstr>«Сердце хирургии»</vt:lpstr>
      <vt:lpstr>#Молодёжка ОНФ</vt:lpstr>
      <vt:lpstr>«Связующая нить»</vt:lpstr>
      <vt:lpstr>На конец 2019-2020 уч.г.  в составе волонтёрского движения «Ты не один»  17 волонтёрских отрядов, это более 600 человек</vt:lpstr>
      <vt:lpstr>Основные мероприятия года: </vt:lpstr>
      <vt:lpstr>Основные мероприятия года: </vt:lpstr>
      <vt:lpstr>Процентное соотношение задействованных  школ города и края, в которых читались профориентационные лекции и занятия по здоровьесбережению.</vt:lpstr>
      <vt:lpstr>Форумы и съезды</vt:lpstr>
      <vt:lpstr>Вклад волонтёров ЧГМА в борьбу с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волонтёрского движения ЧГМА «Ты не один» 2019-2020 учебный год</dc:title>
  <dc:creator>1</dc:creator>
  <cp:lastModifiedBy>1</cp:lastModifiedBy>
  <cp:revision>30</cp:revision>
  <dcterms:created xsi:type="dcterms:W3CDTF">2020-08-31T03:37:50Z</dcterms:created>
  <dcterms:modified xsi:type="dcterms:W3CDTF">2020-09-01T04:34:04Z</dcterms:modified>
</cp:coreProperties>
</file>